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59" r:id="rId4"/>
    <p:sldId id="260" r:id="rId5"/>
    <p:sldId id="257" r:id="rId6"/>
    <p:sldId id="267" r:id="rId7"/>
    <p:sldId id="258" r:id="rId8"/>
    <p:sldId id="264" r:id="rId9"/>
    <p:sldId id="266" r:id="rId10"/>
    <p:sldId id="265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9105-C29E-45D4-9838-E4B8657AD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23E80-1897-4F0F-92F7-3938F3C5B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E34AA-AD50-4FF7-BAB2-AC16D05A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AE01A-540C-4884-A871-ADAA8858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6E1D2-3929-4026-B391-66D7E0E6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328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1F6-E9C5-4591-8522-A1B98995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5CC06-5AB6-44A0-89FC-562ECBD2D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44E2E-ACD5-4291-9F1D-4B0C0A36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EDA49-27CD-4993-AC9E-1EC78368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242BD-B389-435A-889F-0A3C556E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308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CA4B64-CAD4-4C7B-9A90-B0485F80D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3A11D-7DA2-4936-9F60-F0620981E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D084E-3177-4F33-BD96-8FB090A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D4E00-E7DE-4AFE-8269-F5BA1D8B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07358-BB93-4224-8D7A-1C2863B2A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883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4172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5545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7407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76901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86336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3907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55660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37425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5DF6F-75A4-405D-A87B-5E4DD3EDB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010A8-1222-41D3-B70C-DC6FEA5A3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11F76-6FBE-4318-A4A6-23E53C4A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3906E-55D3-4697-B4D7-69FCC963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6E59C-E160-456F-8806-08D036B0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160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598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81091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5380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896"/>
            <a:ext cx="12192000" cy="6859895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371" y="1443760"/>
            <a:ext cx="3427259" cy="6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58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553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711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86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893"/>
            <a:ext cx="12192000" cy="6859893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74317"/>
          <a:stretch/>
        </p:blipFill>
        <p:spPr>
          <a:xfrm>
            <a:off x="4960592" y="3757807"/>
            <a:ext cx="2253883" cy="3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92E2-EF10-4E25-97A8-0016FFA8D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4018-9733-407B-BE01-6D1E1496E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E585D-B74F-4118-9952-401D5761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FDF60-4DEB-471D-A918-C4C0D79F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50B3-9D51-49E6-B106-B73A226B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393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1905-533F-41C5-915A-1FC399B83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D5666-8FA4-4403-BEF4-F5EE1F417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39F68-6F7E-4012-8833-461DE54E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3F584-6DA6-467B-BECA-07CAC319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D161E-7B7E-43A3-8C82-BEA7D3D2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74C02-7250-4219-A05A-B3A8514D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240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62D7A-1939-4237-9769-92936143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4E8A3-5A6F-474D-84D7-46041251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57654-BEB0-4137-87B3-2F9DDA74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396B4-DE15-4B1B-BD1C-CA70DC9F1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E00B5-4981-45FB-9EA4-AC72C3DD8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4E810-4660-4B10-808A-35726C27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5958D-487D-4026-A0E6-ECBD93524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7C878-9616-4672-8B82-5E507CFD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655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C251-AD9E-4D2B-B78F-346C612A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878FD-1C58-4D11-87E7-123EEB2B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EA7BD-C75C-4B38-8F92-98AADE1C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031F5-4A56-4301-896D-09EF7585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381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CCBB87-9833-4353-9FF9-67B6D093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6D617-ACF7-44B0-AA8D-56CF24CC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FFC74-DE1F-4805-A5B1-0BC406C39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95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582F-E7B1-4724-989E-3A0A0F61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28C1-1F79-4AFE-81F5-6896855EB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33068-9B50-4742-887A-B5006D15F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69506-D62D-4546-AE81-101F9227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4F303-9EA8-4245-9553-85D38FAA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54765-6F97-4D00-B513-DF7D8A40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59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1E24-0631-4054-AAC1-6C45CB00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BBE2D-5316-44E2-BE34-1B7D73BFE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FB252-9114-4B79-AE07-332E0C394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A7A5-0683-4F2A-82E4-9EFD49E1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06839-5012-4526-9011-5551751E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8A8F8-00E2-43E9-B826-3308196AB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88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C38EB-739B-40BC-AFB9-CE8F4DD2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83F86-3123-4D71-AE64-DE9F3B0C1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8FF47-2C34-4E1B-A2A0-5F04A5281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E653-2049-4EE7-AA98-509C4F38606C}" type="datetimeFigureOut">
              <a:rPr lang="en-ZA" smtClean="0"/>
              <a:t>2020/03/06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CC8D6-0AAA-4D44-AECF-AF74A424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358FC-5B18-4E0B-AE02-672147DF1D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1E6FD-AC84-4623-B7FB-73B194FF1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788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0B89BFB-B7E2-48EC-80E1-35241F9357B1}"/>
              </a:ext>
            </a:extLst>
          </p:cNvPr>
          <p:cNvSpPr txBox="1">
            <a:spLocks/>
          </p:cNvSpPr>
          <p:nvPr userDrawn="1"/>
        </p:nvSpPr>
        <p:spPr>
          <a:xfrm>
            <a:off x="609600" y="5761039"/>
            <a:ext cx="10972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CFA0F29-2731-4FB6-9450-8F0D402C2FCF}"/>
              </a:ext>
            </a:extLst>
          </p:cNvPr>
          <p:cNvSpPr txBox="1">
            <a:spLocks/>
          </p:cNvSpPr>
          <p:nvPr userDrawn="1"/>
        </p:nvSpPr>
        <p:spPr>
          <a:xfrm>
            <a:off x="4123419" y="5424584"/>
            <a:ext cx="3860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BFF8FDA-C795-42DC-A993-250836F02D33}"/>
              </a:ext>
            </a:extLst>
          </p:cNvPr>
          <p:cNvSpPr txBox="1">
            <a:spLocks/>
          </p:cNvSpPr>
          <p:nvPr userDrawn="1"/>
        </p:nvSpPr>
        <p:spPr>
          <a:xfrm>
            <a:off x="609600" y="4348460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867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AAEF3F-6CAD-469C-B0EE-F06DFD23611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09601" y="5942209"/>
            <a:ext cx="2034329" cy="36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621323" y="2919046"/>
            <a:ext cx="10972800" cy="81843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pPr defTabSz="609585"/>
            <a:r>
              <a:rPr lang="en-US" sz="2400" dirty="0" smtClean="0">
                <a:solidFill>
                  <a:prstClr val="white"/>
                </a:solidFill>
              </a:rPr>
              <a:t>Coronavirus (COVID19) &amp; the workplace</a:t>
            </a:r>
            <a:r>
              <a:rPr lang="en-US" sz="2667" dirty="0" smtClean="0">
                <a:solidFill>
                  <a:prstClr val="white"/>
                </a:solidFill>
              </a:rPr>
              <a:t> </a:t>
            </a:r>
            <a:endParaRPr lang="en-US" sz="2667" dirty="0">
              <a:solidFill>
                <a:prstClr val="white"/>
              </a:solidFill>
            </a:endParaRPr>
          </a:p>
          <a:p>
            <a:pPr defTabSz="609585"/>
            <a:r>
              <a:rPr lang="en-US" sz="1600" dirty="0" smtClean="0">
                <a:solidFill>
                  <a:prstClr val="white"/>
                </a:solidFill>
              </a:rPr>
              <a:t>Employee </a:t>
            </a:r>
            <a:r>
              <a:rPr lang="en-US" sz="1600" dirty="0">
                <a:solidFill>
                  <a:prstClr val="white"/>
                </a:solidFill>
              </a:rPr>
              <a:t>Wellness</a:t>
            </a:r>
          </a:p>
          <a:p>
            <a:pPr defTabSz="609585"/>
            <a:r>
              <a:rPr lang="en-US" sz="1600" dirty="0">
                <a:solidFill>
                  <a:prstClr val="white"/>
                </a:solidFill>
              </a:rPr>
              <a:t>Human Resources</a:t>
            </a: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718241" y="5047519"/>
            <a:ext cx="10972800" cy="64136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pPr defTabSz="609585"/>
            <a:r>
              <a:rPr lang="en-US" sz="2400" dirty="0">
                <a:solidFill>
                  <a:prstClr val="white"/>
                </a:solidFill>
                <a:latin typeface="Avenir Book"/>
                <a:cs typeface="Avenir Book"/>
              </a:rPr>
              <a:t> </a:t>
            </a:r>
          </a:p>
          <a:p>
            <a:pPr defTabSz="609585"/>
            <a:r>
              <a:rPr lang="en-US" sz="2400" dirty="0" smtClean="0">
                <a:solidFill>
                  <a:prstClr val="white"/>
                </a:solidFill>
                <a:latin typeface="Avenir Book"/>
                <a:cs typeface="Avenir Book"/>
              </a:rPr>
              <a:t>March </a:t>
            </a:r>
            <a:r>
              <a:rPr lang="en-US" sz="2400" dirty="0">
                <a:solidFill>
                  <a:prstClr val="white"/>
                </a:solidFill>
                <a:latin typeface="Avenir Book"/>
                <a:cs typeface="Avenir Book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426483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96"/>
            <a:ext cx="12192000" cy="6859895"/>
          </a:xfrm>
          <a:prstGeom prst="rect">
            <a:avLst/>
          </a:prstGeom>
          <a:solidFill>
            <a:srgbClr val="0B131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0058"/>
          <a:stretch/>
        </p:blipFill>
        <p:spPr>
          <a:xfrm>
            <a:off x="5169397" y="2738782"/>
            <a:ext cx="1836272" cy="338353"/>
          </a:xfrm>
          <a:prstGeom prst="rect">
            <a:avLst/>
          </a:prstGeom>
        </p:spPr>
      </p:pic>
      <p:sp>
        <p:nvSpPr>
          <p:cNvPr id="4" name="Title Placeholder 1"/>
          <p:cNvSpPr txBox="1">
            <a:spLocks/>
          </p:cNvSpPr>
          <p:nvPr/>
        </p:nvSpPr>
        <p:spPr>
          <a:xfrm>
            <a:off x="4960592" y="4500278"/>
            <a:ext cx="2253883" cy="404388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bg1"/>
                </a:solidFill>
                <a:latin typeface="Avenir Medium"/>
                <a:ea typeface="+mj-ea"/>
                <a:cs typeface="Avenir Medium"/>
              </a:defRPr>
            </a:lvl1pPr>
          </a:lstStyle>
          <a:p>
            <a:pPr defTabSz="609585"/>
            <a:r>
              <a:rPr lang="en-US" sz="1200" dirty="0">
                <a:solidFill>
                  <a:srgbClr val="FFB819"/>
                </a:solidFill>
              </a:rPr>
              <a:t>www.mandela.ac.za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592" y="4086183"/>
            <a:ext cx="2253883" cy="2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8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DEB61-19EB-4075-B6EE-7377D22589D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55784" y="1606063"/>
            <a:ext cx="9131300" cy="4538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53" y="1"/>
            <a:ext cx="3810000" cy="1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A7B652-3D42-4DBE-85C4-D539F341293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37846" y="1690689"/>
            <a:ext cx="9015413" cy="4803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"/>
            <a:ext cx="381000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0146" y="1"/>
            <a:ext cx="11116408" cy="5920154"/>
            <a:chOff x="301869" y="0"/>
            <a:chExt cx="11116408" cy="592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415" y="0"/>
              <a:ext cx="2672862" cy="107681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01869" y="1289538"/>
              <a:ext cx="11116407" cy="4630616"/>
              <a:chOff x="301869" y="1289538"/>
              <a:chExt cx="11116407" cy="463061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7199D54E-CD74-4EBD-AD5A-224C35DDF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869" y="1289538"/>
                <a:ext cx="7420708" cy="463061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2577" y="1289538"/>
                <a:ext cx="3695699" cy="46306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457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7C7871-6294-45BA-BA37-981FDAB5FD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5482" r="1" b="12615"/>
          <a:stretch/>
        </p:blipFill>
        <p:spPr>
          <a:xfrm>
            <a:off x="797169" y="1723293"/>
            <a:ext cx="8839200" cy="4430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08" y="0"/>
            <a:ext cx="3810000" cy="172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70BDE-B3DC-467F-9DC6-EE672AFFECC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9895" y="1246464"/>
            <a:ext cx="7872413" cy="49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0"/>
            <a:ext cx="3610708" cy="122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3" y="1852246"/>
            <a:ext cx="2790092" cy="39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7D7D93-D1FC-46CA-82EC-2166977FDC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13660"/>
          <a:stretch/>
        </p:blipFill>
        <p:spPr>
          <a:xfrm>
            <a:off x="984739" y="1488831"/>
            <a:ext cx="8874125" cy="4735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30" y="80168"/>
            <a:ext cx="3810000" cy="14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400" b="1" dirty="0" smtClean="0"/>
              <a:t>A reference guide</a:t>
            </a:r>
            <a:endParaRPr lang="en-Z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3662"/>
            <a:ext cx="10515600" cy="47233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Patients with acute respiratory infection (sudden onset of at least one of the following: cough, sore throat, shortness of breath)</a:t>
            </a:r>
          </a:p>
          <a:p>
            <a:r>
              <a:rPr lang="en-ZA" dirty="0"/>
              <a:t>requiring hospitalisation or not</a:t>
            </a:r>
          </a:p>
          <a:p>
            <a:r>
              <a:rPr lang="en-ZA" b="1" dirty="0"/>
              <a:t>AND</a:t>
            </a:r>
          </a:p>
          <a:p>
            <a:r>
              <a:rPr lang="en-US" dirty="0"/>
              <a:t>In the 14 days prior to onset of symptoms, met at least one of the following epidemiological criteria:</a:t>
            </a:r>
          </a:p>
          <a:p>
            <a:r>
              <a:rPr lang="en-US" dirty="0"/>
              <a:t> Were in close contact* with a confirmed or probable case of 2019-nCoV infection;</a:t>
            </a:r>
          </a:p>
          <a:p>
            <a:r>
              <a:rPr lang="en-ZA" b="1" dirty="0"/>
              <a:t>OR</a:t>
            </a:r>
          </a:p>
          <a:p>
            <a:r>
              <a:rPr lang="en-US" dirty="0"/>
              <a:t> Had a history of travel to areas with presumed ongoing community transmission of 2019-nCoV; i.e. China</a:t>
            </a:r>
          </a:p>
          <a:p>
            <a:r>
              <a:rPr lang="en-ZA" b="1" dirty="0"/>
              <a:t>OR</a:t>
            </a:r>
          </a:p>
          <a:p>
            <a:r>
              <a:rPr lang="en-US" dirty="0"/>
              <a:t> Worked in or attended a health care facility where patients with 2019-nCoV infections were being treated.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91" y="105507"/>
            <a:ext cx="3810000" cy="10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6461" y="2074985"/>
            <a:ext cx="10128739" cy="4101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600" b="1" smtClean="0"/>
              <a:t>Coronavirus </a:t>
            </a:r>
            <a:r>
              <a:rPr lang="en-ZA" sz="3600" b="1" dirty="0" smtClean="0"/>
              <a:t>Hotline</a:t>
            </a:r>
          </a:p>
          <a:p>
            <a:pPr marL="0" indent="0" algn="ctr">
              <a:buNone/>
            </a:pPr>
            <a:r>
              <a:rPr lang="en-ZA" sz="3600" b="1" dirty="0" smtClean="0"/>
              <a:t>0800029999</a:t>
            </a:r>
            <a:endParaRPr lang="en-ZA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30" y="80169"/>
            <a:ext cx="3810000" cy="16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76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126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Book</vt:lpstr>
      <vt:lpstr>Avenir Medium</vt:lpstr>
      <vt:lpstr>Calibri</vt:lpstr>
      <vt:lpstr>Calibri Light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reference guide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Benjamin, Valencia (Ms) (Summerstrand Campus South)</dc:creator>
  <cp:lastModifiedBy>Benjamin, Valencia (Ms) (Summerstrand Campus South)</cp:lastModifiedBy>
  <cp:revision>38</cp:revision>
  <dcterms:created xsi:type="dcterms:W3CDTF">2020-03-06T06:52:34Z</dcterms:created>
  <dcterms:modified xsi:type="dcterms:W3CDTF">2020-03-06T11:36:08Z</dcterms:modified>
</cp:coreProperties>
</file>